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56" r:id="rId3"/>
    <p:sldId id="260" r:id="rId4"/>
    <p:sldId id="275" r:id="rId5"/>
    <p:sldId id="261" r:id="rId6"/>
    <p:sldId id="276" r:id="rId7"/>
    <p:sldId id="277" r:id="rId8"/>
    <p:sldId id="257" r:id="rId9"/>
    <p:sldId id="258" r:id="rId10"/>
    <p:sldId id="259" r:id="rId11"/>
    <p:sldId id="262" r:id="rId12"/>
    <p:sldId id="263" r:id="rId13"/>
    <p:sldId id="266" r:id="rId14"/>
    <p:sldId id="264" r:id="rId15"/>
    <p:sldId id="265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8" r:id="rId25"/>
    <p:sldId id="27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2" d="100"/>
          <a:sy n="122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ABF50-5E98-D240-BD34-4ABE9BB0D6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8BC36C-617A-0F4F-8165-5DFA2D3C9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B7BF2-C4D7-2743-A34F-4AFE467F0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8D43-D64D-9643-ADA1-AFF300457632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9D888-532B-4940-B7CE-D8ED704D5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96D53-9639-8B41-9D3D-26A2587BD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0B0F5-F2CC-E24B-B35C-0DB70F86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05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D9EA2-120B-5F44-8238-E0570D09D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8EA27-8A7B-434B-9735-F4DFEDDED2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BB9E4-910F-6742-BF7E-E22F27097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8D43-D64D-9643-ADA1-AFF300457632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72BC4-18A3-8C4B-A9FC-6CF3A3B0C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B6A90-945E-724E-B643-45DDA50E9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0B0F5-F2CC-E24B-B35C-0DB70F86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3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1451-BC34-8543-A300-9C6A3AB38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C4D29-7B49-C64D-A9D5-1DA06EE03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52453-7BF9-764E-B67E-BBCADE26A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8D43-D64D-9643-ADA1-AFF300457632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DD5B3-B0E8-754B-AC32-F3B3DDF66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98E4B-79EB-504D-9571-0D8CD6116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0B0F5-F2CC-E24B-B35C-0DB70F86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05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8F33-DA56-A842-881D-5FB9B7F7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86B7F-D43D-DD4D-9C5D-E71E50B498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451A5E-351E-CC43-9AFB-640E5ACD31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3319AE-3122-DB47-92BC-993B3556D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8D43-D64D-9643-ADA1-AFF300457632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19EC93-BD6C-4140-A8AE-9F0618690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79D085-69EA-D54F-820D-D386275AC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0B0F5-F2CC-E24B-B35C-0DB70F86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58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EC891-F13F-F048-AC49-7106B09B4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0C52E5-C59E-B94A-B266-32C0133B3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50A2F3-B3D4-7345-9262-CCB2794766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656554-1303-9A4F-8401-27AD36D7DE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1DF968-CC5B-454D-BE9B-9003E02E7A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FEC9FA-4B7C-4E43-9E9B-D0F60EAA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8D43-D64D-9643-ADA1-AFF300457632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7BB024-A603-5545-A4B4-765F04354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7BBC85-468C-5444-9BFA-9055E79B9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0B0F5-F2CC-E24B-B35C-0DB70F86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81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4CA53-1141-DB47-960B-6EF96446F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9D6672-7CA8-F644-A245-3B36B6C76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8D43-D64D-9643-ADA1-AFF300457632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07836E-330A-0141-B607-4C2F0D6B3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FED04D-EAF0-AB4D-A481-FCF00FDD1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0B0F5-F2CC-E24B-B35C-0DB70F86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32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C2811F-7B26-3C4A-A932-73077D6A3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8D43-D64D-9643-ADA1-AFF300457632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B7F05D-276B-434A-92A6-37198D119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6124FC-8FC1-8D4E-9E30-6189684DB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0B0F5-F2CC-E24B-B35C-0DB70F86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0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1B478-220A-4C4C-B85A-3D8E5831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AB84D-7B51-4B40-B6D7-F7E90A00A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01174-535B-4440-8057-D0B2BC5E32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5D73D3-3D81-444B-83D1-9697888B4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8D43-D64D-9643-ADA1-AFF300457632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DF69F6-F0A8-1447-B2CE-CD4B91CAE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8E085-C4E4-AD4D-ABA8-28B400F61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0B0F5-F2CC-E24B-B35C-0DB70F86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93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CAFC8-B539-2B4A-BD51-E434FC957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14E9E1-6A70-AE4C-BF7A-A11A76BA1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A39AD-3E3D-AF45-BDC2-779040EC8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874907-FD5A-0845-9EB8-7EF9B8B92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8D43-D64D-9643-ADA1-AFF300457632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3A93F2-9F04-7841-90B3-23D9F0EA3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498B36-66B3-E443-9FF8-D9FA23B43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0B0F5-F2CC-E24B-B35C-0DB70F86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49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28C3C-A5CA-2A4A-89DA-5E454054C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2E650E-1941-4F40-9E2E-04934396E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D57A0-3C84-2047-878D-DAED53530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8D43-D64D-9643-ADA1-AFF300457632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CDD99-C7F4-2046-8DBD-D33BF8B68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36EBE-F532-5946-9EFA-229E4ACAC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0B0F5-F2CC-E24B-B35C-0DB70F86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76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1CF0BA-F5AD-6741-8186-49AEC1006F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9F6E2B-297C-474E-85C6-97B0FEEE3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D79CA-6738-6349-9D89-0350BC01C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8D43-D64D-9643-ADA1-AFF300457632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F036B-D7E2-5D4A-ABBA-3BB026AFE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D5AED-A7C3-2E48-ABF9-65972F99B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0B0F5-F2CC-E24B-B35C-0DB70F86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79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4B556-3925-EA42-A07C-7EE171D21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27C006-8C9E-4A49-A8F7-6B293FB96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22E68-2507-F147-ABBA-2D1442407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48D43-D64D-9643-ADA1-AFF300457632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09BB0-5155-5847-AF7E-5E390E5DC7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175AE-4841-674B-B8B2-BE81FE8A98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0B0F5-F2CC-E24B-B35C-0DB70F86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32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91E1F0-2CFF-499A-A4D9-B97E9029AA1F}"/>
              </a:ext>
            </a:extLst>
          </p:cNvPr>
          <p:cNvSpPr txBox="1"/>
          <p:nvPr/>
        </p:nvSpPr>
        <p:spPr>
          <a:xfrm>
            <a:off x="3412560" y="2898701"/>
            <a:ext cx="5254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 </a:t>
            </a:r>
            <a:endParaRPr lang="en-GB" dirty="0"/>
          </a:p>
          <a:p>
            <a:r>
              <a:rPr lang="en-GB" b="1" dirty="0"/>
              <a:t>Parental involvement: </a:t>
            </a:r>
            <a:r>
              <a:rPr lang="en-GB" dirty="0"/>
              <a:t>This is recommended</a:t>
            </a:r>
          </a:p>
          <a:p>
            <a:r>
              <a:rPr lang="en-GB" b="1" dirty="0"/>
              <a:t>Minimum age:  </a:t>
            </a:r>
            <a:r>
              <a:rPr lang="en-GB" dirty="0"/>
              <a:t>4. No maximum age.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C643B2-486A-48C2-880D-6DED74995AC5}"/>
              </a:ext>
            </a:extLst>
          </p:cNvPr>
          <p:cNvSpPr txBox="1"/>
          <p:nvPr/>
        </p:nvSpPr>
        <p:spPr>
          <a:xfrm>
            <a:off x="3068682" y="1023175"/>
            <a:ext cx="4962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POWER POINT ACTIVITY RELATED TO DINOSAURS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70713-13F5-4875-8BCC-DAFBE642F5DB}"/>
              </a:ext>
            </a:extLst>
          </p:cNvPr>
          <p:cNvSpPr txBox="1"/>
          <p:nvPr/>
        </p:nvSpPr>
        <p:spPr>
          <a:xfrm>
            <a:off x="2019467" y="2013105"/>
            <a:ext cx="706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Further Reading: HERBIE AND THE T. REX </a:t>
            </a:r>
            <a:r>
              <a:rPr lang="en-GB" dirty="0"/>
              <a:t>by </a:t>
            </a:r>
            <a:r>
              <a:rPr lang="en-GB" b="1" dirty="0"/>
              <a:t>Charlotte </a:t>
            </a:r>
            <a:r>
              <a:rPr lang="en-GB" b="1" dirty="0" err="1"/>
              <a:t>Sebag</a:t>
            </a:r>
            <a:r>
              <a:rPr lang="en-GB" b="1" dirty="0"/>
              <a:t>-Montefiore</a:t>
            </a:r>
          </a:p>
          <a:p>
            <a:pPr algn="ctr"/>
            <a:r>
              <a:rPr lang="en-GB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(All royalties are given to the NHS)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961D35-14B7-4A5B-B911-95D835A212BC}"/>
              </a:ext>
            </a:extLst>
          </p:cNvPr>
          <p:cNvSpPr txBox="1"/>
          <p:nvPr/>
        </p:nvSpPr>
        <p:spPr>
          <a:xfrm>
            <a:off x="1656862" y="4314092"/>
            <a:ext cx="9144000" cy="2042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Specified Learning </a:t>
            </a:r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utcomes: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knowledge of dinosaurs and specifically, the diplodocus; the T. Rex; the ankylosaurus; the stegosaurus; and the </a:t>
            </a:r>
            <a:r>
              <a:rPr lang="en-GB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pachycephalosaurus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knowledge of the timeline of dinosaurs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knowledge of what humans have in common with dinosaurs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5200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66E4BF-0270-CF45-96B9-032D0BA3A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4515AC-8807-4B41-8262-EFE6DB919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02751" y="-316020"/>
            <a:ext cx="9144000" cy="2387600"/>
          </a:xfrm>
        </p:spPr>
        <p:txBody>
          <a:bodyPr/>
          <a:lstStyle/>
          <a:p>
            <a:r>
              <a:rPr lang="en-US" dirty="0"/>
              <a:t>Dinosaurs!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672B43-C10F-994E-B9A9-F9F43BF291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02751" y="2317769"/>
            <a:ext cx="9144000" cy="1655762"/>
          </a:xfrm>
        </p:spPr>
        <p:txBody>
          <a:bodyPr/>
          <a:lstStyle/>
          <a:p>
            <a:r>
              <a:rPr lang="en-US" dirty="0">
                <a:latin typeface="+mj-lt"/>
              </a:rPr>
              <a:t>A closer look at these great beasts and </a:t>
            </a:r>
          </a:p>
          <a:p>
            <a:r>
              <a:rPr lang="en-US" dirty="0">
                <a:latin typeface="+mj-lt"/>
              </a:rPr>
              <a:t>some of the smaller ones…</a:t>
            </a:r>
          </a:p>
        </p:txBody>
      </p:sp>
    </p:spTree>
    <p:extLst>
      <p:ext uri="{BB962C8B-B14F-4D97-AF65-F5344CB8AC3E}">
        <p14:creationId xmlns:p14="http://schemas.microsoft.com/office/powerpoint/2010/main" val="1113231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846ACCA-D736-4B47-B7C1-29113925C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6D849-3AD2-D24B-ABB2-13C5D50CE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0760" y="1752980"/>
            <a:ext cx="10408577" cy="201640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  <a:highlight>
                  <a:srgbClr val="000000"/>
                </a:highlight>
              </a:rPr>
              <a:t>Before we start here is </a:t>
            </a:r>
            <a:br>
              <a:rPr lang="en-US" dirty="0">
                <a:solidFill>
                  <a:schemeClr val="bg1">
                    <a:lumMod val="95000"/>
                  </a:schemeClr>
                </a:solidFill>
                <a:highlight>
                  <a:srgbClr val="000000"/>
                </a:highlight>
              </a:rPr>
            </a:br>
            <a:r>
              <a:rPr lang="en-US" dirty="0">
                <a:solidFill>
                  <a:schemeClr val="bg1">
                    <a:lumMod val="95000"/>
                  </a:schemeClr>
                </a:solidFill>
                <a:highlight>
                  <a:srgbClr val="000000"/>
                </a:highlight>
              </a:rPr>
              <a:t>the timeline of Dinos! </a:t>
            </a:r>
          </a:p>
        </p:txBody>
      </p:sp>
    </p:spTree>
    <p:extLst>
      <p:ext uri="{BB962C8B-B14F-4D97-AF65-F5344CB8AC3E}">
        <p14:creationId xmlns:p14="http://schemas.microsoft.com/office/powerpoint/2010/main" val="71926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3B7E65-F1F9-1448-A8EB-2A4BB70EF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93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96BCE9-B230-FE46-AAB9-6D0DD9E84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38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There were three main periods.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9AEA5-FE24-9548-B257-EE372A888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0330"/>
            <a:ext cx="10515600" cy="4351338"/>
          </a:xfrm>
        </p:spPr>
        <p:txBody>
          <a:bodyPr/>
          <a:lstStyle/>
          <a:p>
            <a:pPr algn="ctr"/>
            <a:r>
              <a:rPr lang="en-US" dirty="0">
                <a:latin typeface="+mj-lt"/>
              </a:rPr>
              <a:t>First was the Triassic period - 237–201 million years ago</a:t>
            </a:r>
          </a:p>
          <a:p>
            <a:pPr algn="ctr"/>
            <a:endParaRPr lang="en-US" dirty="0">
              <a:latin typeface="+mj-lt"/>
            </a:endParaRPr>
          </a:p>
          <a:p>
            <a:pPr algn="ctr"/>
            <a:r>
              <a:rPr lang="en-US" dirty="0">
                <a:latin typeface="+mj-lt"/>
              </a:rPr>
              <a:t>In the middle is Jurassic	- 201–145 million years ago</a:t>
            </a:r>
          </a:p>
          <a:p>
            <a:pPr algn="ctr"/>
            <a:endParaRPr lang="en-US" dirty="0">
              <a:latin typeface="+mj-lt"/>
            </a:endParaRPr>
          </a:p>
          <a:p>
            <a:pPr algn="ctr"/>
            <a:r>
              <a:rPr lang="en-US" dirty="0">
                <a:latin typeface="+mj-lt"/>
              </a:rPr>
              <a:t>And last was Cretaceous  - 145–66 million years ago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3FA233-FEA1-E248-B428-4EC3AC96F3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7029" y="4611383"/>
            <a:ext cx="7417942" cy="205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03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DCBFAD-2EB0-F14A-80B3-929978853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34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68E11-71F7-E048-A3E4-4C3528A16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What do we have in common with Dinosaurs?</a:t>
            </a:r>
            <a:br>
              <a:rPr lang="en-GB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E59E2E-EC8F-AC47-B8FF-3421AF47A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1881"/>
            <a:ext cx="10515600" cy="4351338"/>
          </a:xfrm>
        </p:spPr>
        <p:txBody>
          <a:bodyPr>
            <a:normAutofit lnSpcReduction="10000"/>
          </a:bodyPr>
          <a:lstStyle/>
          <a:p>
            <a:pPr lvl="0"/>
            <a:r>
              <a:rPr lang="en-GB" dirty="0"/>
              <a:t>Common ancestors about 320 million </a:t>
            </a:r>
          </a:p>
          <a:p>
            <a:pPr marL="0" lvl="0" indent="0">
              <a:buNone/>
            </a:pPr>
            <a:r>
              <a:rPr lang="en-GB" dirty="0"/>
              <a:t>years ago: there were some reptile-like </a:t>
            </a:r>
          </a:p>
          <a:p>
            <a:pPr marL="0" lvl="0" indent="0">
              <a:buNone/>
            </a:pPr>
            <a:r>
              <a:rPr lang="en-GB" dirty="0"/>
              <a:t>animals (</a:t>
            </a:r>
            <a:r>
              <a:rPr lang="en-GB" dirty="0" err="1"/>
              <a:t>reptiliomorpha</a:t>
            </a:r>
            <a:r>
              <a:rPr lang="en-GB" dirty="0"/>
              <a:t>) 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b="1" dirty="0"/>
              <a:t>Two Legs (Bipeds)</a:t>
            </a:r>
            <a:r>
              <a:rPr lang="en-GB" dirty="0"/>
              <a:t>: some of the most </a:t>
            </a:r>
          </a:p>
          <a:p>
            <a:pPr marL="0" lvl="0" indent="0">
              <a:buNone/>
            </a:pPr>
            <a:r>
              <a:rPr lang="en-GB" dirty="0"/>
              <a:t>successful dinosaurs were bipeds - like us. </a:t>
            </a:r>
          </a:p>
          <a:p>
            <a:pPr marL="0" lvl="0" indent="0">
              <a:buNone/>
            </a:pPr>
            <a:r>
              <a:rPr lang="en-GB" dirty="0"/>
              <a:t>A Biped is a two-footed animal that often </a:t>
            </a:r>
          </a:p>
          <a:p>
            <a:pPr marL="0" lvl="0" indent="0">
              <a:buNone/>
            </a:pPr>
            <a:r>
              <a:rPr lang="en-GB" dirty="0"/>
              <a:t>has arms to grasp things with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B8CB1B-8771-9643-8E38-D77C02A87F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8008" y="5327579"/>
            <a:ext cx="3013992" cy="15304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403F16-A15D-8D4F-91BD-3864C820C1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8359" y="1485830"/>
            <a:ext cx="3906180" cy="13255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1A27A8-45A6-7E4C-BDD4-0517277234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9618" y="2878997"/>
            <a:ext cx="3160093" cy="210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58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07BD2-4261-3241-BB35-5371B2CDC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583096" y="544530"/>
            <a:ext cx="10946259" cy="5622158"/>
          </a:xfrm>
        </p:spPr>
        <p:txBody>
          <a:bodyPr>
            <a:normAutofit fontScale="55000" lnSpcReduction="20000"/>
          </a:bodyPr>
          <a:lstStyle/>
          <a:p>
            <a:pPr lvl="0" algn="ctr"/>
            <a:r>
              <a:rPr lang="en-GB" sz="5000" b="1" dirty="0"/>
              <a:t>Warm-blooded: </a:t>
            </a:r>
            <a:r>
              <a:rPr lang="en-GB" sz="5000" dirty="0"/>
              <a:t>Two legged (biped)</a:t>
            </a:r>
          </a:p>
          <a:p>
            <a:pPr marL="0" lvl="0" indent="0" algn="ctr">
              <a:buNone/>
            </a:pPr>
            <a:r>
              <a:rPr lang="en-GB" sz="5000" dirty="0"/>
              <a:t>dinosaurs were very likely to be </a:t>
            </a:r>
          </a:p>
          <a:p>
            <a:pPr marL="0" lvl="0" indent="0" algn="ctr">
              <a:buNone/>
            </a:pPr>
            <a:r>
              <a:rPr lang="en-GB" sz="5000" dirty="0"/>
              <a:t>warm-blooded. This applies to modern </a:t>
            </a:r>
          </a:p>
          <a:p>
            <a:pPr marL="0" lvl="0" indent="0" algn="ctr">
              <a:buNone/>
            </a:pPr>
            <a:r>
              <a:rPr lang="en-GB" sz="5000" dirty="0"/>
              <a:t>dinosaurs (the birds).</a:t>
            </a:r>
          </a:p>
          <a:p>
            <a:pPr marL="0" indent="0" algn="ctr">
              <a:buNone/>
            </a:pPr>
            <a:r>
              <a:rPr lang="en-GB" sz="5000" dirty="0"/>
              <a:t> </a:t>
            </a:r>
          </a:p>
          <a:p>
            <a:pPr lvl="0" algn="ctr"/>
            <a:r>
              <a:rPr lang="en-GB" sz="5000" b="1" dirty="0"/>
              <a:t>Both eyes work together</a:t>
            </a:r>
          </a:p>
          <a:p>
            <a:pPr marL="0" lvl="0" indent="0" algn="ctr">
              <a:buNone/>
            </a:pPr>
            <a:r>
              <a:rPr lang="en-GB" sz="5000" b="1" dirty="0"/>
              <a:t>(binocular vision): </a:t>
            </a:r>
            <a:r>
              <a:rPr lang="en-GB" sz="5000" dirty="0"/>
              <a:t>the Troodon had </a:t>
            </a:r>
          </a:p>
          <a:p>
            <a:pPr marL="0" lvl="0" indent="0" algn="ctr">
              <a:buNone/>
            </a:pPr>
            <a:r>
              <a:rPr lang="en-GB" sz="5000" dirty="0"/>
              <a:t>eyes which worked together.</a:t>
            </a:r>
          </a:p>
          <a:p>
            <a:pPr marL="0" indent="0" algn="ctr">
              <a:buNone/>
            </a:pPr>
            <a:endParaRPr lang="en-GB" sz="5000" dirty="0"/>
          </a:p>
          <a:p>
            <a:pPr lvl="0" algn="ctr"/>
            <a:r>
              <a:rPr lang="en-GB" sz="5000" b="1" dirty="0"/>
              <a:t>Development of a bigger brain: </a:t>
            </a:r>
          </a:p>
          <a:p>
            <a:pPr marL="0" lvl="0" indent="0" algn="ctr">
              <a:buNone/>
            </a:pPr>
            <a:r>
              <a:rPr lang="en-GB" sz="5000" dirty="0"/>
              <a:t>Some dinosaurs had brains of the </a:t>
            </a:r>
          </a:p>
          <a:p>
            <a:pPr marL="0" lvl="0" indent="0" algn="ctr">
              <a:buNone/>
            </a:pPr>
            <a:r>
              <a:rPr lang="en-GB" sz="5000" dirty="0"/>
              <a:t>same size to body ratio as birds </a:t>
            </a:r>
          </a:p>
          <a:p>
            <a:pPr marL="0" lvl="0" indent="0" algn="ctr">
              <a:buNone/>
            </a:pPr>
            <a:r>
              <a:rPr lang="en-GB" sz="5000" dirty="0"/>
              <a:t>(</a:t>
            </a:r>
            <a:r>
              <a:rPr lang="en-GB" sz="5000" dirty="0" err="1"/>
              <a:t>ie</a:t>
            </a:r>
            <a:r>
              <a:rPr lang="en-GB" sz="5000" dirty="0"/>
              <a:t> the cassowary).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2C3232-EA32-A444-A369-5D27513015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8536" y="1632774"/>
            <a:ext cx="5435100" cy="359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02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5B2AE8-F436-CC42-8B56-AE9DFE23A0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7A93E4-B1BE-634E-B406-6FC055AC0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01" y="494739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Let’s take a closer look </a:t>
            </a:r>
            <a:br>
              <a:rPr lang="en-US" dirty="0"/>
            </a:br>
            <a:r>
              <a:rPr lang="en-US" dirty="0"/>
              <a:t>at the dinosaurs in </a:t>
            </a:r>
            <a:br>
              <a:rPr lang="en-US" dirty="0"/>
            </a:br>
            <a:r>
              <a:rPr lang="en-US" dirty="0"/>
              <a:t>Herbie and the T. Rex</a:t>
            </a:r>
          </a:p>
        </p:txBody>
      </p:sp>
    </p:spTree>
    <p:extLst>
      <p:ext uri="{BB962C8B-B14F-4D97-AF65-F5344CB8AC3E}">
        <p14:creationId xmlns:p14="http://schemas.microsoft.com/office/powerpoint/2010/main" val="2058991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966DD-66DD-984C-A720-D46E58BA5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329" y="282931"/>
            <a:ext cx="10515600" cy="1325563"/>
          </a:xfrm>
        </p:spPr>
        <p:txBody>
          <a:bodyPr/>
          <a:lstStyle/>
          <a:p>
            <a:r>
              <a:rPr lang="en-US" dirty="0"/>
              <a:t>Can you guess what dinosaur Herbie is?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AB7360-470B-B043-B3C0-F70F87E862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623" y="1825625"/>
            <a:ext cx="8190753" cy="4351338"/>
          </a:xfrm>
        </p:spPr>
      </p:pic>
    </p:spTree>
    <p:extLst>
      <p:ext uri="{BB962C8B-B14F-4D97-AF65-F5344CB8AC3E}">
        <p14:creationId xmlns:p14="http://schemas.microsoft.com/office/powerpoint/2010/main" val="192980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0E723-67C3-4A47-B0BF-1B5EC3F7D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Herbie is a </a:t>
            </a:r>
            <a:r>
              <a:rPr lang="en-GB" b="1" dirty="0"/>
              <a:t>Plateosaurus!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BBB5F-38BE-0B43-B07A-58AE5E61C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73566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Plateosaurus translates roughly to 'broad lizard’.</a:t>
            </a:r>
          </a:p>
          <a:p>
            <a:r>
              <a:rPr lang="en-GB" dirty="0">
                <a:latin typeface="+mj-lt"/>
              </a:rPr>
              <a:t>They had big lungs and took deep breaths, and lived during the Late Triassic period.</a:t>
            </a:r>
          </a:p>
          <a:p>
            <a:r>
              <a:rPr lang="en-GB" dirty="0">
                <a:latin typeface="+mj-lt"/>
              </a:rPr>
              <a:t>They had grasping hands, sharp eyes and a heavy tail. They were herbivores.</a:t>
            </a:r>
          </a:p>
          <a:p>
            <a:r>
              <a:rPr lang="en-US" dirty="0">
                <a:latin typeface="+mj-lt"/>
              </a:rPr>
              <a:t>Fully grown they were about 4.8 - 10 meters. Over three times as big as an average man!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68A5A8-6855-E64E-AE8A-72AB9F6261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6239" y="1027906"/>
            <a:ext cx="3897561" cy="24383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997B47-74B1-FA46-A3E5-D4A3D275EF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6239" y="3495580"/>
            <a:ext cx="3897561" cy="299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57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4871-C639-C348-A7E7-92607A965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65125"/>
            <a:ext cx="10515600" cy="1325563"/>
          </a:xfrm>
        </p:spPr>
        <p:txBody>
          <a:bodyPr/>
          <a:lstStyle/>
          <a:p>
            <a:r>
              <a:rPr lang="en-US" dirty="0"/>
              <a:t>Next, can you guess what Dippy is?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EEB426-8A0E-6D4E-B4DE-FEB8C17B9A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6750" y="2014162"/>
            <a:ext cx="7938499" cy="421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4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5FEB9-1D77-5146-832B-7806F8726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343" y="135022"/>
            <a:ext cx="10515600" cy="1325563"/>
          </a:xfrm>
        </p:spPr>
        <p:txBody>
          <a:bodyPr/>
          <a:lstStyle/>
          <a:p>
            <a:r>
              <a:rPr lang="en-US" dirty="0"/>
              <a:t>Dippy is a Diplodocus!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870776-B61F-184E-800A-4A0A8BDBA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9549" y="1397783"/>
            <a:ext cx="4345638" cy="230862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F84B63-C360-C842-959D-B83CC2F7F9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9549" y="4092075"/>
            <a:ext cx="4157394" cy="18704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8226EF-C78D-CB41-A9CD-B677C852613F}"/>
              </a:ext>
            </a:extLst>
          </p:cNvPr>
          <p:cNvSpPr txBox="1"/>
          <p:nvPr/>
        </p:nvSpPr>
        <p:spPr>
          <a:xfrm>
            <a:off x="692864" y="1460585"/>
            <a:ext cx="559342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They lived in what is now mid-western North America at the end of the Jurassic period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</a:rPr>
              <a:t>For many years, it </a:t>
            </a:r>
            <a:r>
              <a:rPr lang="en-GB" sz="2400" b="1" dirty="0">
                <a:latin typeface="+mj-lt"/>
              </a:rPr>
              <a:t>was</a:t>
            </a:r>
            <a:r>
              <a:rPr lang="en-GB" sz="2400" dirty="0">
                <a:latin typeface="+mj-lt"/>
              </a:rPr>
              <a:t> the longest dinosaur known (the longest is a </a:t>
            </a:r>
            <a:r>
              <a:rPr lang="en-GB" sz="2400" dirty="0" err="1">
                <a:latin typeface="+mj-lt"/>
              </a:rPr>
              <a:t>Amphicoelias</a:t>
            </a:r>
            <a:r>
              <a:rPr lang="en-GB" sz="2400" dirty="0">
                <a:latin typeface="+mj-lt"/>
              </a:rPr>
              <a:t> which is almost double as long) they were 175 feet, that's half the size of a football field!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They weighed 20 or 25 tons! A normal elephant weighs around 5. So that’s heavy! </a:t>
            </a:r>
          </a:p>
        </p:txBody>
      </p:sp>
    </p:spTree>
    <p:extLst>
      <p:ext uri="{BB962C8B-B14F-4D97-AF65-F5344CB8AC3E}">
        <p14:creationId xmlns:p14="http://schemas.microsoft.com/office/powerpoint/2010/main" val="2952759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A3756-2415-0142-B0CC-9198201B5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3898"/>
            <a:ext cx="10515600" cy="1325563"/>
          </a:xfrm>
        </p:spPr>
        <p:txBody>
          <a:bodyPr/>
          <a:lstStyle/>
          <a:p>
            <a:r>
              <a:rPr lang="en-US" dirty="0"/>
              <a:t>To show you a scale, this is how big Dippy is!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E0683E-613E-1D41-B131-F45445EEEB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" y="2885993"/>
            <a:ext cx="11353800" cy="251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80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27E67-DEFC-E944-B664-268711A4E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Now, what Dinosaurs are Spiky (yellow)  and </a:t>
            </a:r>
            <a:r>
              <a:rPr lang="en-US" dirty="0" err="1"/>
              <a:t>Stegs</a:t>
            </a:r>
            <a:r>
              <a:rPr lang="en-US" dirty="0"/>
              <a:t> (green)?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2530BA-6992-714F-BD72-1D94665E81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506" y="1690688"/>
            <a:ext cx="6004046" cy="459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32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1DB3E-6EF5-3A42-BAF9-ED1A92BA5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Spiky is a </a:t>
            </a:r>
            <a:r>
              <a:rPr lang="en-GB" b="1" dirty="0"/>
              <a:t>Ankylosaurus!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E2EDD-3CB8-FE4A-A651-465CAFEA7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587" y="2054599"/>
            <a:ext cx="5257800" cy="4351338"/>
          </a:xfrm>
        </p:spPr>
        <p:txBody>
          <a:bodyPr/>
          <a:lstStyle/>
          <a:p>
            <a:r>
              <a:rPr lang="en-GB" dirty="0">
                <a:latin typeface="+mj-lt"/>
              </a:rPr>
              <a:t>They were herbivores - they only ate plants, and lived at the end of the Cretaceous period. </a:t>
            </a:r>
          </a:p>
          <a:p>
            <a:r>
              <a:rPr lang="en-GB" dirty="0">
                <a:latin typeface="+mj-lt"/>
              </a:rPr>
              <a:t>They had a vicious tail with a club at the end which they could use as a weapon. </a:t>
            </a:r>
          </a:p>
          <a:p>
            <a:r>
              <a:rPr lang="en-GB" dirty="0">
                <a:latin typeface="+mj-lt"/>
              </a:rPr>
              <a:t>Its name means "stiffened lizard": they had armoured plates and spikes.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CB61D6-8544-074B-944D-849BCB6978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1160" y="2682197"/>
            <a:ext cx="4402476" cy="231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02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1DE90-9116-CD4F-9372-F81F7ECFB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759"/>
            <a:ext cx="10515600" cy="1325563"/>
          </a:xfrm>
        </p:spPr>
        <p:txBody>
          <a:bodyPr/>
          <a:lstStyle/>
          <a:p>
            <a:r>
              <a:rPr lang="en-US" dirty="0" err="1"/>
              <a:t>Stegs</a:t>
            </a:r>
            <a:r>
              <a:rPr lang="en-US" dirty="0"/>
              <a:t> is a </a:t>
            </a:r>
            <a:r>
              <a:rPr lang="en-GB" b="1" dirty="0"/>
              <a:t>Stegosaurus!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B9AEA-DBC1-7749-8B66-570AB7DCC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621" y="1609866"/>
            <a:ext cx="4822861" cy="5032375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+mj-lt"/>
              </a:rPr>
              <a:t>Stegosaurus' were 4 tons. But they had a brain the size of a walnut.</a:t>
            </a:r>
          </a:p>
          <a:p>
            <a:endParaRPr lang="en-US" dirty="0"/>
          </a:p>
          <a:p>
            <a:r>
              <a:rPr lang="en-US" dirty="0">
                <a:latin typeface="+mj-lt"/>
              </a:rPr>
              <a:t>They ate rocks to help mash up all of the greens they ate! Or maybe they were just silly from having such a small brain? Who knows!</a:t>
            </a:r>
          </a:p>
          <a:p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They lived in the USA and Portugal in the Late Jurassic period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CA20E1-8E43-E945-B54C-EE4E9C6E8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604" y="1360612"/>
            <a:ext cx="4136775" cy="413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16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94FB-092E-D140-8F4A-6070EA9E2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</a:t>
            </a:r>
            <a:r>
              <a:rPr lang="en-GB" dirty="0"/>
              <a:t>S</a:t>
            </a:r>
            <a:r>
              <a:rPr lang="en-GB" b="1" dirty="0"/>
              <a:t>piny </a:t>
            </a:r>
            <a:r>
              <a:rPr lang="en-GB" dirty="0">
                <a:effectLst/>
              </a:rPr>
              <a:t>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75E036-1CFD-AE48-852C-69722B47C0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147" y="1353370"/>
            <a:ext cx="5036483" cy="489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06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19B96-2893-B948-802E-6ECA96030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679"/>
            <a:ext cx="10515600" cy="1325563"/>
          </a:xfrm>
        </p:spPr>
        <p:txBody>
          <a:bodyPr/>
          <a:lstStyle/>
          <a:p>
            <a:r>
              <a:rPr lang="en-US" dirty="0"/>
              <a:t>Spiny is a </a:t>
            </a:r>
            <a:r>
              <a:rPr lang="en-GB" b="1" dirty="0" err="1"/>
              <a:t>Pachycephalosaurus</a:t>
            </a:r>
            <a:r>
              <a:rPr lang="en-GB" sz="3200" b="1" dirty="0"/>
              <a:t>  (what a mouthful)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43A69-D66A-5948-BCCA-8B16A2525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4956425" cy="4802187"/>
          </a:xfrm>
        </p:spPr>
        <p:txBody>
          <a:bodyPr>
            <a:normAutofit/>
          </a:bodyPr>
          <a:lstStyle/>
          <a:p>
            <a:r>
              <a:rPr lang="en-GB" dirty="0">
                <a:latin typeface="+mj-lt"/>
              </a:rPr>
              <a:t>Their name is pronounced pachy-</a:t>
            </a:r>
            <a:r>
              <a:rPr lang="en-GB" dirty="0" err="1">
                <a:latin typeface="+mj-lt"/>
              </a:rPr>
              <a:t>ceph</a:t>
            </a:r>
            <a:r>
              <a:rPr lang="en-GB" dirty="0">
                <a:latin typeface="+mj-lt"/>
              </a:rPr>
              <a:t>-</a:t>
            </a:r>
            <a:r>
              <a:rPr lang="en-GB" dirty="0" err="1">
                <a:latin typeface="+mj-lt"/>
              </a:rPr>
              <a:t>alo-saurus</a:t>
            </a:r>
            <a:r>
              <a:rPr lang="en-GB" dirty="0">
                <a:latin typeface="+mj-lt"/>
              </a:rPr>
              <a:t> </a:t>
            </a:r>
          </a:p>
          <a:p>
            <a:r>
              <a:rPr lang="en-GB" dirty="0">
                <a:latin typeface="+mj-lt"/>
              </a:rPr>
              <a:t>They lived during the Late Cretaceous Period in what is now North America! </a:t>
            </a:r>
          </a:p>
          <a:p>
            <a:r>
              <a:rPr lang="en-GB" dirty="0">
                <a:latin typeface="+mj-lt"/>
              </a:rPr>
              <a:t>Their skull is 30 times thicker than a human skull! They may have fought with their heads. </a:t>
            </a:r>
          </a:p>
          <a:p>
            <a:r>
              <a:rPr lang="en-GB" dirty="0">
                <a:latin typeface="+mj-lt"/>
              </a:rPr>
              <a:t>They were 15 feet long likely weighed around 900 pounds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050C31-5ABA-594C-9909-D4A0C9EDBE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9372" y="1222625"/>
            <a:ext cx="2930281" cy="28467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AC8361-423B-2049-8FF6-D6E6A7ABAF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8505" y="4174673"/>
            <a:ext cx="3470743" cy="250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72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19D8C-C4E6-FD48-B992-F6A084468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083" y="2766218"/>
            <a:ext cx="10515600" cy="1325563"/>
          </a:xfrm>
        </p:spPr>
        <p:txBody>
          <a:bodyPr/>
          <a:lstStyle/>
          <a:p>
            <a:r>
              <a:rPr lang="en-US" dirty="0"/>
              <a:t>Watch out… here comes the T. Rex! </a:t>
            </a:r>
          </a:p>
        </p:txBody>
      </p:sp>
    </p:spTree>
    <p:extLst>
      <p:ext uri="{BB962C8B-B14F-4D97-AF65-F5344CB8AC3E}">
        <p14:creationId xmlns:p14="http://schemas.microsoft.com/office/powerpoint/2010/main" val="12855870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6E1881-63DF-9049-BDA2-0F437F1087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ABF3EA-D5B5-9643-AF90-3A0CA4E68C1C}"/>
              </a:ext>
            </a:extLst>
          </p:cNvPr>
          <p:cNvSpPr txBox="1"/>
          <p:nvPr/>
        </p:nvSpPr>
        <p:spPr>
          <a:xfrm>
            <a:off x="791110" y="1993186"/>
            <a:ext cx="660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j-lt"/>
              </a:rPr>
              <a:t>No need to ask what Dinosaur the T. Rex is…</a:t>
            </a:r>
          </a:p>
        </p:txBody>
      </p:sp>
    </p:spTree>
    <p:extLst>
      <p:ext uri="{BB962C8B-B14F-4D97-AF65-F5344CB8AC3E}">
        <p14:creationId xmlns:p14="http://schemas.microsoft.com/office/powerpoint/2010/main" val="836193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1D9A5C-C3E8-D747-86F9-B02AB0284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469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29A5C-9F44-4A4A-85BF-62F3D600A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61"/>
            <a:ext cx="10515600" cy="1325563"/>
          </a:xfrm>
        </p:spPr>
        <p:txBody>
          <a:bodyPr/>
          <a:lstStyle/>
          <a:p>
            <a:r>
              <a:rPr lang="en-US" dirty="0"/>
              <a:t>Facts about the terrifying T. Rex!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E4208-CA48-FD4F-862C-F1DB843CD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616" y="1600388"/>
            <a:ext cx="5418762" cy="4710139"/>
          </a:xfrm>
        </p:spPr>
        <p:txBody>
          <a:bodyPr>
            <a:normAutofit/>
          </a:bodyPr>
          <a:lstStyle/>
          <a:p>
            <a:r>
              <a:rPr lang="en-GB" dirty="0">
                <a:latin typeface="+mj-lt"/>
              </a:rPr>
              <a:t>It was not the biggest meat eater, the Spinosaurus was! They luckily never lived at the same time or place… The T. Rex lived in the Cretaceous Period. </a:t>
            </a:r>
          </a:p>
          <a:p>
            <a:r>
              <a:rPr lang="en-GB" dirty="0">
                <a:latin typeface="+mj-lt"/>
              </a:rPr>
              <a:t>Females were bigger by the males by a few thousand pounds! </a:t>
            </a:r>
          </a:p>
          <a:p>
            <a:r>
              <a:rPr lang="en-GB" dirty="0">
                <a:latin typeface="+mj-lt"/>
              </a:rPr>
              <a:t>Their young may have had feathers.</a:t>
            </a:r>
            <a:endParaRPr lang="en-US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9770E1-59F6-BF4D-BD2A-C256796105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2394" y="1466824"/>
            <a:ext cx="4591406" cy="2582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1430D5-198D-FB40-BB2A-EFD14B5D01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7658" y="4049490"/>
            <a:ext cx="3472126" cy="27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0576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45C8-04F2-DE48-A36D-336FE632D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621" y="1731587"/>
            <a:ext cx="10515600" cy="3179459"/>
          </a:xfrm>
        </p:spPr>
        <p:txBody>
          <a:bodyPr>
            <a:normAutofit/>
          </a:bodyPr>
          <a:lstStyle/>
          <a:p>
            <a:r>
              <a:rPr lang="en-US" dirty="0"/>
              <a:t>Just so you know this is </a:t>
            </a:r>
            <a:br>
              <a:rPr lang="en-US" dirty="0"/>
            </a:br>
            <a:r>
              <a:rPr lang="en-US" dirty="0"/>
              <a:t>what the  Spinosaurus  </a:t>
            </a:r>
            <a:br>
              <a:rPr lang="en-US" dirty="0"/>
            </a:br>
            <a:r>
              <a:rPr lang="en-US" dirty="0"/>
              <a:t>looked like…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ADA8AF-0EE7-1F4C-9C30-0BD9304E8F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0816" y="462101"/>
            <a:ext cx="5076932" cy="593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773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7280F0-E065-1148-99CE-6D74FB80C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24B373-6902-0740-9E4A-A419A2496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COMMON DESTINY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848B7-E614-904A-B3E1-F58FB425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216" y="2709202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Dinosaurs were finished off by climate change and meteorites. These brought a lot of cold weather so nothing would grow.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As some of you may know, we are also facing a climate emergency.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            We can help to prevent climate change by: </a:t>
            </a:r>
          </a:p>
        </p:txBody>
      </p:sp>
    </p:spTree>
    <p:extLst>
      <p:ext uri="{BB962C8B-B14F-4D97-AF65-F5344CB8AC3E}">
        <p14:creationId xmlns:p14="http://schemas.microsoft.com/office/powerpoint/2010/main" val="4001821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accent6"/>
            </a:gs>
            <a:gs pos="100000">
              <a:schemeClr val="accent6">
                <a:lumMod val="20000"/>
                <a:lumOff val="80000"/>
              </a:schemeClr>
            </a:gs>
            <a:gs pos="100000">
              <a:schemeClr val="accent6">
                <a:lumMod val="5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CB2E7-E60F-F74B-BEC4-A22DA0010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393236" y="876246"/>
            <a:ext cx="10515600" cy="5981754"/>
          </a:xfrm>
        </p:spPr>
        <p:txBody>
          <a:bodyPr/>
          <a:lstStyle/>
          <a:p>
            <a:pPr algn="ctr"/>
            <a:r>
              <a:rPr lang="en-US" dirty="0"/>
              <a:t>Recycle as much as you can!</a:t>
            </a:r>
          </a:p>
          <a:p>
            <a:pPr marL="0" indent="0" algn="ctr">
              <a:buNone/>
            </a:pPr>
            <a:endParaRPr lang="en-US" dirty="0"/>
          </a:p>
          <a:p>
            <a:pPr algn="ctr"/>
            <a:r>
              <a:rPr lang="en-US" dirty="0"/>
              <a:t>Use a reusable water bottle, </a:t>
            </a:r>
            <a:br>
              <a:rPr lang="en-US" dirty="0"/>
            </a:br>
            <a:r>
              <a:rPr lang="en-US" dirty="0"/>
              <a:t>coffee cups and straws! </a:t>
            </a:r>
          </a:p>
          <a:p>
            <a:pPr marL="0" indent="0" algn="ctr">
              <a:buNone/>
            </a:pPr>
            <a:endParaRPr lang="en-US" dirty="0"/>
          </a:p>
          <a:p>
            <a:pPr algn="ctr"/>
            <a:r>
              <a:rPr lang="en-US" dirty="0"/>
              <a:t>Turn off lights when you don’t </a:t>
            </a:r>
          </a:p>
          <a:p>
            <a:pPr marL="0" indent="0" algn="ctr">
              <a:buNone/>
            </a:pPr>
            <a:r>
              <a:rPr lang="en-US" dirty="0"/>
              <a:t>use them and turn the tap off when </a:t>
            </a:r>
            <a:br>
              <a:rPr lang="en-US" dirty="0"/>
            </a:br>
            <a:r>
              <a:rPr lang="en-US" dirty="0"/>
              <a:t>you brush your teeth</a:t>
            </a:r>
          </a:p>
          <a:p>
            <a:pPr marL="0" indent="0" algn="ctr">
              <a:buNone/>
            </a:pPr>
            <a:endParaRPr lang="en-US" dirty="0"/>
          </a:p>
          <a:p>
            <a:pPr algn="ctr"/>
            <a:r>
              <a:rPr lang="en-US" dirty="0"/>
              <a:t>Walk, cycle or use public transport </a:t>
            </a:r>
          </a:p>
          <a:p>
            <a:pPr marL="0" indent="0" algn="ctr">
              <a:buNone/>
            </a:pPr>
            <a:r>
              <a:rPr lang="en-US" dirty="0"/>
              <a:t>rather than drive.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466167-7247-E545-B233-A4D2C5B422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715" y="178079"/>
            <a:ext cx="2359745" cy="1528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5FC250-D27B-B845-969E-436D03DCC9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4999" y="1765333"/>
            <a:ext cx="2667000" cy="1358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B3200E-8A3F-C54D-AE6F-34C7212D451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5087" y="3183271"/>
            <a:ext cx="2667000" cy="17948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409846-52F3-D14B-9A42-F9DD255D3E9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715" y="5037162"/>
            <a:ext cx="2401205" cy="167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11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851</Words>
  <Application>Microsoft Office PowerPoint</Application>
  <PresentationFormat>Widescreen</PresentationFormat>
  <Paragraphs>97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Dinosaurs! </vt:lpstr>
      <vt:lpstr>Before we start here is  the timeline of Dinos! </vt:lpstr>
      <vt:lpstr>There were three main periods. </vt:lpstr>
      <vt:lpstr>PowerPoint Presentation</vt:lpstr>
      <vt:lpstr>What do we have in common with Dinosaurs? </vt:lpstr>
      <vt:lpstr>PowerPoint Presentation</vt:lpstr>
      <vt:lpstr>Let’s take a closer look  at the dinosaurs in  Herbie and the T. Rex</vt:lpstr>
      <vt:lpstr>Can you guess what dinosaur Herbie is?</vt:lpstr>
      <vt:lpstr>Herbie is a Plateosaurus! </vt:lpstr>
      <vt:lpstr>Next, can you guess what Dippy is? </vt:lpstr>
      <vt:lpstr>Dippy is a Diplodocus!</vt:lpstr>
      <vt:lpstr>To show you a scale, this is how big Dippy is!</vt:lpstr>
      <vt:lpstr>Now, what Dinosaurs are Spiky (yellow)  and Stegs (green)? </vt:lpstr>
      <vt:lpstr>Spiky is a Ankylosaurus!</vt:lpstr>
      <vt:lpstr>Stegs is a Stegosaurus!</vt:lpstr>
      <vt:lpstr>What is Spiny ?</vt:lpstr>
      <vt:lpstr>Spiny is a Pachycephalosaurus  (what a mouthful) </vt:lpstr>
      <vt:lpstr>Watch out… here comes the T. Rex! </vt:lpstr>
      <vt:lpstr>PowerPoint Presentation</vt:lpstr>
      <vt:lpstr>PowerPoint Presentation</vt:lpstr>
      <vt:lpstr>Facts about the terrifying T. Rex! </vt:lpstr>
      <vt:lpstr>Just so you know this is  what the  Spinosaurus   looked like…</vt:lpstr>
      <vt:lpstr>COMMON DESTINY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Dinosaurs!</dc:title>
  <dc:creator>Chantelle Wadsworth (Olympia Publishers)</dc:creator>
  <cp:lastModifiedBy>Fiona</cp:lastModifiedBy>
  <cp:revision>19</cp:revision>
  <dcterms:created xsi:type="dcterms:W3CDTF">2019-11-27T14:39:42Z</dcterms:created>
  <dcterms:modified xsi:type="dcterms:W3CDTF">2020-07-01T12:06:35Z</dcterms:modified>
</cp:coreProperties>
</file>